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1"/>
  </p:sldMasterIdLst>
  <p:sldIdLst>
    <p:sldId id="256" r:id="rId2"/>
    <p:sldId id="270" r:id="rId3"/>
    <p:sldId id="257" r:id="rId4"/>
    <p:sldId id="258" r:id="rId5"/>
    <p:sldId id="265" r:id="rId6"/>
    <p:sldId id="259" r:id="rId7"/>
    <p:sldId id="260" r:id="rId8"/>
    <p:sldId id="262" r:id="rId9"/>
    <p:sldId id="261" r:id="rId10"/>
    <p:sldId id="266" r:id="rId11"/>
    <p:sldId id="267" r:id="rId12"/>
    <p:sldId id="268" r:id="rId13"/>
    <p:sldId id="269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6B110F-D6FD-4BA7-A183-12729886366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4B230B-B4CE-4AC8-B5A8-41765D6FD670}">
      <dgm:prSet/>
      <dgm:spPr/>
      <dgm:t>
        <a:bodyPr/>
        <a:lstStyle/>
        <a:p>
          <a:r>
            <a:rPr lang="en-US" dirty="0"/>
            <a:t>We used various methods to achieve a broad range of responses</a:t>
          </a:r>
        </a:p>
      </dgm:t>
    </dgm:pt>
    <dgm:pt modelId="{8D8230CA-14D6-4348-9156-A9813E94AF1F}" type="parTrans" cxnId="{1E56C437-839D-48C9-8341-5075965F3286}">
      <dgm:prSet/>
      <dgm:spPr/>
      <dgm:t>
        <a:bodyPr/>
        <a:lstStyle/>
        <a:p>
          <a:endParaRPr lang="en-US"/>
        </a:p>
      </dgm:t>
    </dgm:pt>
    <dgm:pt modelId="{0C1A7E9D-0F44-430A-99F5-6C927728AB89}" type="sibTrans" cxnId="{1E56C437-839D-48C9-8341-5075965F3286}">
      <dgm:prSet/>
      <dgm:spPr/>
      <dgm:t>
        <a:bodyPr/>
        <a:lstStyle/>
        <a:p>
          <a:endParaRPr lang="en-US"/>
        </a:p>
      </dgm:t>
    </dgm:pt>
    <dgm:pt modelId="{853A9844-635D-4B09-B62B-870445CDDB92}">
      <dgm:prSet/>
      <dgm:spPr/>
      <dgm:t>
        <a:bodyPr/>
        <a:lstStyle/>
        <a:p>
          <a:r>
            <a:rPr lang="en-US"/>
            <a:t>Survey Monkey (91 responses)</a:t>
          </a:r>
        </a:p>
      </dgm:t>
    </dgm:pt>
    <dgm:pt modelId="{32232AC1-B598-40E5-B406-3B397481576A}" type="parTrans" cxnId="{BF589D29-C5CF-401D-B031-81989576CB3D}">
      <dgm:prSet/>
      <dgm:spPr/>
      <dgm:t>
        <a:bodyPr/>
        <a:lstStyle/>
        <a:p>
          <a:endParaRPr lang="en-US"/>
        </a:p>
      </dgm:t>
    </dgm:pt>
    <dgm:pt modelId="{A122F536-B634-41B5-814D-93EF7CB6E99E}" type="sibTrans" cxnId="{BF589D29-C5CF-401D-B031-81989576CB3D}">
      <dgm:prSet/>
      <dgm:spPr/>
      <dgm:t>
        <a:bodyPr/>
        <a:lstStyle/>
        <a:p>
          <a:endParaRPr lang="en-US"/>
        </a:p>
      </dgm:t>
    </dgm:pt>
    <dgm:pt modelId="{E5DF5B4F-FDD7-401A-86BC-E04C85052C5E}">
      <dgm:prSet/>
      <dgm:spPr/>
      <dgm:t>
        <a:bodyPr/>
        <a:lstStyle/>
        <a:p>
          <a:r>
            <a:rPr lang="en-US"/>
            <a:t>QR code or weblink</a:t>
          </a:r>
        </a:p>
      </dgm:t>
    </dgm:pt>
    <dgm:pt modelId="{1310716C-7D5F-454E-A0B3-3925257B1DF8}" type="parTrans" cxnId="{12BCA025-F8AA-47B4-92B1-1882BC0C1A94}">
      <dgm:prSet/>
      <dgm:spPr/>
      <dgm:t>
        <a:bodyPr/>
        <a:lstStyle/>
        <a:p>
          <a:endParaRPr lang="en-US"/>
        </a:p>
      </dgm:t>
    </dgm:pt>
    <dgm:pt modelId="{6269B635-53DB-4F0B-86DD-CF01E67D1808}" type="sibTrans" cxnId="{12BCA025-F8AA-47B4-92B1-1882BC0C1A94}">
      <dgm:prSet/>
      <dgm:spPr/>
      <dgm:t>
        <a:bodyPr/>
        <a:lstStyle/>
        <a:p>
          <a:endParaRPr lang="en-US"/>
        </a:p>
      </dgm:t>
    </dgm:pt>
    <dgm:pt modelId="{4E2CE9B4-14BC-4BEF-A464-B1E1BA04F6C5}">
      <dgm:prSet/>
      <dgm:spPr/>
      <dgm:t>
        <a:bodyPr/>
        <a:lstStyle/>
        <a:p>
          <a:r>
            <a:rPr lang="en-US"/>
            <a:t>Multiple language option</a:t>
          </a:r>
        </a:p>
      </dgm:t>
    </dgm:pt>
    <dgm:pt modelId="{DC864EB9-94F8-4CFB-8F0D-41C69888B107}" type="parTrans" cxnId="{464CB3E0-7175-4D3F-922F-263DB2462ABE}">
      <dgm:prSet/>
      <dgm:spPr/>
      <dgm:t>
        <a:bodyPr/>
        <a:lstStyle/>
        <a:p>
          <a:endParaRPr lang="en-US"/>
        </a:p>
      </dgm:t>
    </dgm:pt>
    <dgm:pt modelId="{01C6F7A8-302C-4C04-90F0-DC4038D503C3}" type="sibTrans" cxnId="{464CB3E0-7175-4D3F-922F-263DB2462ABE}">
      <dgm:prSet/>
      <dgm:spPr/>
      <dgm:t>
        <a:bodyPr/>
        <a:lstStyle/>
        <a:p>
          <a:endParaRPr lang="en-US"/>
        </a:p>
      </dgm:t>
    </dgm:pt>
    <dgm:pt modelId="{8F6DFCA4-0FF4-4F0D-A142-89C137229259}">
      <dgm:prSet/>
      <dgm:spPr/>
      <dgm:t>
        <a:bodyPr/>
        <a:lstStyle/>
        <a:p>
          <a:r>
            <a:rPr lang="en-US"/>
            <a:t>Social Media</a:t>
          </a:r>
        </a:p>
      </dgm:t>
    </dgm:pt>
    <dgm:pt modelId="{E839A060-966B-4805-996E-903C2EE45BE9}" type="parTrans" cxnId="{5D4F9A13-0072-4FE5-9DD4-8C5F509B5F33}">
      <dgm:prSet/>
      <dgm:spPr/>
      <dgm:t>
        <a:bodyPr/>
        <a:lstStyle/>
        <a:p>
          <a:endParaRPr lang="en-US"/>
        </a:p>
      </dgm:t>
    </dgm:pt>
    <dgm:pt modelId="{8BABC347-C7C8-42E3-9200-D74A677267CA}" type="sibTrans" cxnId="{5D4F9A13-0072-4FE5-9DD4-8C5F509B5F33}">
      <dgm:prSet/>
      <dgm:spPr/>
      <dgm:t>
        <a:bodyPr/>
        <a:lstStyle/>
        <a:p>
          <a:endParaRPr lang="en-US"/>
        </a:p>
      </dgm:t>
    </dgm:pt>
    <dgm:pt modelId="{63CC4CFF-7D5D-470A-AA81-5D73EB72D33F}">
      <dgm:prSet/>
      <dgm:spPr/>
      <dgm:t>
        <a:bodyPr/>
        <a:lstStyle/>
        <a:p>
          <a:r>
            <a:rPr lang="en-US"/>
            <a:t>Website</a:t>
          </a:r>
        </a:p>
      </dgm:t>
    </dgm:pt>
    <dgm:pt modelId="{EB38B33B-5483-4179-8571-9721EF84BFD2}" type="parTrans" cxnId="{9B41637C-274B-4E22-B511-C0D76DEB1D30}">
      <dgm:prSet/>
      <dgm:spPr/>
      <dgm:t>
        <a:bodyPr/>
        <a:lstStyle/>
        <a:p>
          <a:endParaRPr lang="en-US"/>
        </a:p>
      </dgm:t>
    </dgm:pt>
    <dgm:pt modelId="{9B7C99A4-4A1B-49B2-A629-967D825BDD57}" type="sibTrans" cxnId="{9B41637C-274B-4E22-B511-C0D76DEB1D30}">
      <dgm:prSet/>
      <dgm:spPr/>
      <dgm:t>
        <a:bodyPr/>
        <a:lstStyle/>
        <a:p>
          <a:endParaRPr lang="en-US"/>
        </a:p>
      </dgm:t>
    </dgm:pt>
    <dgm:pt modelId="{295F6790-489E-4A95-88A3-FCD02A1EBDEA}">
      <dgm:prSet/>
      <dgm:spPr/>
      <dgm:t>
        <a:bodyPr/>
        <a:lstStyle/>
        <a:p>
          <a:r>
            <a:rPr lang="en-US"/>
            <a:t>Direct mailings to Head Start and EAP households (20 responses)</a:t>
          </a:r>
        </a:p>
      </dgm:t>
    </dgm:pt>
    <dgm:pt modelId="{B20F33DF-96ED-4BED-949F-38872E08AD0F}" type="parTrans" cxnId="{7E285097-E41A-4258-88F8-A2D93BF580EA}">
      <dgm:prSet/>
      <dgm:spPr/>
      <dgm:t>
        <a:bodyPr/>
        <a:lstStyle/>
        <a:p>
          <a:endParaRPr lang="en-US"/>
        </a:p>
      </dgm:t>
    </dgm:pt>
    <dgm:pt modelId="{2A6BE9CC-3716-48BF-8A62-380B472BF97E}" type="sibTrans" cxnId="{7E285097-E41A-4258-88F8-A2D93BF580EA}">
      <dgm:prSet/>
      <dgm:spPr/>
      <dgm:t>
        <a:bodyPr/>
        <a:lstStyle/>
        <a:p>
          <a:endParaRPr lang="en-US"/>
        </a:p>
      </dgm:t>
    </dgm:pt>
    <dgm:pt modelId="{A10A75CE-5D65-4A50-ACE7-87B4CC9AC026}" type="pres">
      <dgm:prSet presAssocID="{C46B110F-D6FD-4BA7-A183-12729886366D}" presName="Name0" presStyleCnt="0">
        <dgm:presLayoutVars>
          <dgm:dir/>
          <dgm:animLvl val="lvl"/>
          <dgm:resizeHandles val="exact"/>
        </dgm:presLayoutVars>
      </dgm:prSet>
      <dgm:spPr/>
    </dgm:pt>
    <dgm:pt modelId="{1B95ACA8-C6F8-4961-9CE6-0A676D9DD09E}" type="pres">
      <dgm:prSet presAssocID="{014B230B-B4CE-4AC8-B5A8-41765D6FD670}" presName="linNode" presStyleCnt="0"/>
      <dgm:spPr/>
    </dgm:pt>
    <dgm:pt modelId="{D9887D09-75E9-43F9-A46F-60D9975A4069}" type="pres">
      <dgm:prSet presAssocID="{014B230B-B4CE-4AC8-B5A8-41765D6FD670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EF868A90-AA1E-4555-8606-0A2B13A15648}" type="pres">
      <dgm:prSet presAssocID="{014B230B-B4CE-4AC8-B5A8-41765D6FD670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5D4F9A13-0072-4FE5-9DD4-8C5F509B5F33}" srcId="{853A9844-635D-4B09-B62B-870445CDDB92}" destId="{8F6DFCA4-0FF4-4F0D-A142-89C137229259}" srcOrd="2" destOrd="0" parTransId="{E839A060-966B-4805-996E-903C2EE45BE9}" sibTransId="{8BABC347-C7C8-42E3-9200-D74A677267CA}"/>
    <dgm:cxn modelId="{12BCA025-F8AA-47B4-92B1-1882BC0C1A94}" srcId="{853A9844-635D-4B09-B62B-870445CDDB92}" destId="{E5DF5B4F-FDD7-401A-86BC-E04C85052C5E}" srcOrd="0" destOrd="0" parTransId="{1310716C-7D5F-454E-A0B3-3925257B1DF8}" sibTransId="{6269B635-53DB-4F0B-86DD-CF01E67D1808}"/>
    <dgm:cxn modelId="{41419D28-570C-497D-838E-BA4B4F9163F8}" type="presOf" srcId="{853A9844-635D-4B09-B62B-870445CDDB92}" destId="{EF868A90-AA1E-4555-8606-0A2B13A15648}" srcOrd="0" destOrd="0" presId="urn:microsoft.com/office/officeart/2005/8/layout/vList5"/>
    <dgm:cxn modelId="{BF589D29-C5CF-401D-B031-81989576CB3D}" srcId="{014B230B-B4CE-4AC8-B5A8-41765D6FD670}" destId="{853A9844-635D-4B09-B62B-870445CDDB92}" srcOrd="0" destOrd="0" parTransId="{32232AC1-B598-40E5-B406-3B397481576A}" sibTransId="{A122F536-B634-41B5-814D-93EF7CB6E99E}"/>
    <dgm:cxn modelId="{1E56C437-839D-48C9-8341-5075965F3286}" srcId="{C46B110F-D6FD-4BA7-A183-12729886366D}" destId="{014B230B-B4CE-4AC8-B5A8-41765D6FD670}" srcOrd="0" destOrd="0" parTransId="{8D8230CA-14D6-4348-9156-A9813E94AF1F}" sibTransId="{0C1A7E9D-0F44-430A-99F5-6C927728AB89}"/>
    <dgm:cxn modelId="{9B41637C-274B-4E22-B511-C0D76DEB1D30}" srcId="{853A9844-635D-4B09-B62B-870445CDDB92}" destId="{63CC4CFF-7D5D-470A-AA81-5D73EB72D33F}" srcOrd="3" destOrd="0" parTransId="{EB38B33B-5483-4179-8571-9721EF84BFD2}" sibTransId="{9B7C99A4-4A1B-49B2-A629-967D825BDD57}"/>
    <dgm:cxn modelId="{6A6F127F-1201-47CD-96FB-9756EBF6C177}" type="presOf" srcId="{295F6790-489E-4A95-88A3-FCD02A1EBDEA}" destId="{EF868A90-AA1E-4555-8606-0A2B13A15648}" srcOrd="0" destOrd="5" presId="urn:microsoft.com/office/officeart/2005/8/layout/vList5"/>
    <dgm:cxn modelId="{7E285097-E41A-4258-88F8-A2D93BF580EA}" srcId="{014B230B-B4CE-4AC8-B5A8-41765D6FD670}" destId="{295F6790-489E-4A95-88A3-FCD02A1EBDEA}" srcOrd="1" destOrd="0" parTransId="{B20F33DF-96ED-4BED-949F-38872E08AD0F}" sibTransId="{2A6BE9CC-3716-48BF-8A62-380B472BF97E}"/>
    <dgm:cxn modelId="{3FCDC0A8-9A8A-4138-9608-5A7015E69E21}" type="presOf" srcId="{63CC4CFF-7D5D-470A-AA81-5D73EB72D33F}" destId="{EF868A90-AA1E-4555-8606-0A2B13A15648}" srcOrd="0" destOrd="4" presId="urn:microsoft.com/office/officeart/2005/8/layout/vList5"/>
    <dgm:cxn modelId="{9E7D5EBD-0D2C-44C8-AB7D-5E227850915C}" type="presOf" srcId="{C46B110F-D6FD-4BA7-A183-12729886366D}" destId="{A10A75CE-5D65-4A50-ACE7-87B4CC9AC026}" srcOrd="0" destOrd="0" presId="urn:microsoft.com/office/officeart/2005/8/layout/vList5"/>
    <dgm:cxn modelId="{D8EE97D4-B420-4C8C-A1A5-1A66F2C8953C}" type="presOf" srcId="{8F6DFCA4-0FF4-4F0D-A142-89C137229259}" destId="{EF868A90-AA1E-4555-8606-0A2B13A15648}" srcOrd="0" destOrd="3" presId="urn:microsoft.com/office/officeart/2005/8/layout/vList5"/>
    <dgm:cxn modelId="{464CB3E0-7175-4D3F-922F-263DB2462ABE}" srcId="{853A9844-635D-4B09-B62B-870445CDDB92}" destId="{4E2CE9B4-14BC-4BEF-A464-B1E1BA04F6C5}" srcOrd="1" destOrd="0" parTransId="{DC864EB9-94F8-4CFB-8F0D-41C69888B107}" sibTransId="{01C6F7A8-302C-4C04-90F0-DC4038D503C3}"/>
    <dgm:cxn modelId="{253152E1-556B-4946-B3AD-FC40ED4127EC}" type="presOf" srcId="{014B230B-B4CE-4AC8-B5A8-41765D6FD670}" destId="{D9887D09-75E9-43F9-A46F-60D9975A4069}" srcOrd="0" destOrd="0" presId="urn:microsoft.com/office/officeart/2005/8/layout/vList5"/>
    <dgm:cxn modelId="{2231FFE5-E447-49A3-A398-2831929CCEB1}" type="presOf" srcId="{4E2CE9B4-14BC-4BEF-A464-B1E1BA04F6C5}" destId="{EF868A90-AA1E-4555-8606-0A2B13A15648}" srcOrd="0" destOrd="2" presId="urn:microsoft.com/office/officeart/2005/8/layout/vList5"/>
    <dgm:cxn modelId="{13B48BF6-D402-4F61-8184-ED34A420CC07}" type="presOf" srcId="{E5DF5B4F-FDD7-401A-86BC-E04C85052C5E}" destId="{EF868A90-AA1E-4555-8606-0A2B13A15648}" srcOrd="0" destOrd="1" presId="urn:microsoft.com/office/officeart/2005/8/layout/vList5"/>
    <dgm:cxn modelId="{67B0345E-2DC5-4E26-915D-7BE82EF3DE58}" type="presParOf" srcId="{A10A75CE-5D65-4A50-ACE7-87B4CC9AC026}" destId="{1B95ACA8-C6F8-4961-9CE6-0A676D9DD09E}" srcOrd="0" destOrd="0" presId="urn:microsoft.com/office/officeart/2005/8/layout/vList5"/>
    <dgm:cxn modelId="{CB99CB06-0025-49D8-9D0D-5B7D9826FB97}" type="presParOf" srcId="{1B95ACA8-C6F8-4961-9CE6-0A676D9DD09E}" destId="{D9887D09-75E9-43F9-A46F-60D9975A4069}" srcOrd="0" destOrd="0" presId="urn:microsoft.com/office/officeart/2005/8/layout/vList5"/>
    <dgm:cxn modelId="{871620F5-3BE7-4D49-831E-855EFE0E6D85}" type="presParOf" srcId="{1B95ACA8-C6F8-4961-9CE6-0A676D9DD09E}" destId="{EF868A90-AA1E-4555-8606-0A2B13A1564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868A90-AA1E-4555-8606-0A2B13A15648}">
      <dsp:nvSpPr>
        <dsp:cNvPr id="0" name=""/>
        <dsp:cNvSpPr/>
      </dsp:nvSpPr>
      <dsp:spPr>
        <a:xfrm rot="5400000">
          <a:off x="5410072" y="-1189323"/>
          <a:ext cx="3481070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Survey Monkey (91 responses)</a:t>
          </a: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QR code or weblink</a:t>
          </a: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Multiple language option</a:t>
          </a: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Social Media</a:t>
          </a: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Website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Direct mailings to Head Start and EAP households (20 responses)</a:t>
          </a:r>
        </a:p>
      </dsp:txBody>
      <dsp:txXfrm rot="-5400000">
        <a:off x="3785615" y="605066"/>
        <a:ext cx="6560052" cy="3141206"/>
      </dsp:txXfrm>
    </dsp:sp>
    <dsp:sp modelId="{D9887D09-75E9-43F9-A46F-60D9975A4069}">
      <dsp:nvSpPr>
        <dsp:cNvPr id="0" name=""/>
        <dsp:cNvSpPr/>
      </dsp:nvSpPr>
      <dsp:spPr>
        <a:xfrm>
          <a:off x="0" y="0"/>
          <a:ext cx="3785616" cy="43513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We used various methods to achieve a broad range of responses</a:t>
          </a:r>
        </a:p>
      </dsp:txBody>
      <dsp:txXfrm>
        <a:off x="184799" y="184799"/>
        <a:ext cx="3416018" cy="3981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B5E43-7F2B-1852-7B66-8D7FA7BB5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94AAED-87C0-B366-AB38-B54D2D56E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5C607-7219-8A13-6286-E18DD2068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69EF-53EA-4AE7-AE0A-8D65625EC81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1A65D-4F41-DDF7-2882-55E6DB5DB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3D63C-FA7C-508A-6604-382A08BF4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D819-2632-480E-B6A4-B00C34B0F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45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71B7B-565C-0A1A-8400-E1E88187C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0EA42-AB3E-8196-9642-BA0B79582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43E00-EA1B-FF6B-6747-50BEF6E7A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69EF-53EA-4AE7-AE0A-8D65625EC81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DA339-8D5A-A887-D02D-8D0A2C68D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20107-2478-205A-9A95-5AD2937A4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D819-2632-480E-B6A4-B00C34B0F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01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454E4-9E5C-763E-F5AF-EFCA48D18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B78CD7-7049-BF4C-06B8-667A54DD4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6961E-50E3-3E1F-9AE2-ABCDAED7C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69EF-53EA-4AE7-AE0A-8D65625EC81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20CCF-CCB5-7632-0275-DDD6DA094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0C623-1428-49C1-19BC-C37F62F4D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D819-2632-480E-B6A4-B00C34B0F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70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5EDE-E47E-EE98-D4F1-646323954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79A91-4772-CFE3-873F-C317E72E8F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ACE5E1-97AC-0886-F58D-F89C70CA5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78D617-97D2-0A7D-E014-75B152048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69EF-53EA-4AE7-AE0A-8D65625EC81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230579-79CE-704F-456B-20AF0DBCA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70FC4F-D2D4-1866-1A19-4088A8DCC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D819-2632-480E-B6A4-B00C34B0F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1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1CAE7-CAB9-0B2B-6F73-D6B2A1CF2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975B5B-C584-A872-2156-F2E00DD86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A1CBC-6134-4F84-30BC-992E07DF0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DDD8A3-D91C-7DB7-1645-1DE531FED1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3AD288-52EA-F57B-CA06-693F43B0E8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15D8CA-F9DF-5A59-A153-51D787D73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69EF-53EA-4AE7-AE0A-8D65625EC81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EA9563-DDE0-DDC3-1B59-0E14DA92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8C8B8A-FC96-F7A1-D1C9-AB0775FF3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D819-2632-480E-B6A4-B00C34B0F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38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E60C4-9B3F-0563-5EAB-DF001B51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145218-43C3-617A-6E1B-41CF1176F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69EF-53EA-4AE7-AE0A-8D65625EC81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9B4FE5-F779-0E9F-CE2E-B62566570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FE647F-589F-58E7-2427-47BB8592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D819-2632-480E-B6A4-B00C34B0F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35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076B48-F4D5-F556-1428-071B5784C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69EF-53EA-4AE7-AE0A-8D65625EC81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837948-88EF-89BA-5FDD-CAE2B18E1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9FF4C-7892-983B-61EF-7A72D0BFB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D819-2632-480E-B6A4-B00C34B0F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267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9C67B-DE4B-D3DB-F29F-E170EAB8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C0B62-D665-C2CB-42A2-395C67E76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1FB1A-8189-B4CE-D11A-C131491F3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ED806-E45A-CDB8-E0FC-DF7DD8F21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69EF-53EA-4AE7-AE0A-8D65625EC81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3EDBE1-1654-BCD0-5861-D221BFBFE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E85C2-ACCF-EA80-AB10-AF26B0121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D819-2632-480E-B6A4-B00C34B0F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31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EB8A5-9B05-9446-CDC0-75B13187B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D1535C-2891-6F05-59BB-6EC32253ED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043E1-1AD8-89CE-BCE6-0093BAE89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8084F6-1EF0-C6B2-C9C4-191C42E4E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69EF-53EA-4AE7-AE0A-8D65625EC81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53934-1017-612D-A6ED-52835B6B8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B5EFE6-E158-A18D-BA92-CC30AE9C6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D819-2632-480E-B6A4-B00C34B0F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3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D4566-753E-B4C9-D624-6B287301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554287-6FBC-66B5-9978-8F1029DD09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5DBDE-5EFD-7080-8C7A-CB99D922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69EF-53EA-4AE7-AE0A-8D65625EC81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5E7AD-33C4-D898-2D97-C072318B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B9440-779B-88F3-BB25-E351E0E88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D819-2632-480E-B6A4-B00C34B0F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88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4E4206-7321-EC5F-853B-EDFB80EAAC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66CABF-B5C9-86F2-3906-9246AFB1A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92A80-CF8B-1A40-CFCD-1D9B5BE3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69EF-53EA-4AE7-AE0A-8D65625EC81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E4ADF-2F2F-954C-7944-0A53E561F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9574F-3EFE-CA4E-0756-2DBC9063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D819-2632-480E-B6A4-B00C34B0F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940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251FF4-1B6A-7762-D1D1-15E5A524B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7F9A02-8541-298C-FA6B-100212113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57540-8D3B-66D0-24C1-A0EE586399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7869EF-53EA-4AE7-AE0A-8D65625EC81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3DABE-99FB-BF90-E857-E8BA5C6D6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5CBF5-2D39-FBB9-1A6F-7603CE2202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04D819-2632-480E-B6A4-B00C34B0F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16C1F-CFC5-9032-10FA-5438E31CF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/>
              <a:t>2025 Community Needs Assessment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1809BF-7E80-CE05-DB1A-656F02A85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6287" y="4121253"/>
            <a:ext cx="3125337" cy="1136843"/>
          </a:xfrm>
        </p:spPr>
        <p:txBody>
          <a:bodyPr>
            <a:normAutofit/>
          </a:bodyPr>
          <a:lstStyle/>
          <a:p>
            <a:r>
              <a:rPr lang="en-US" sz="1800"/>
              <a:t>Southwestern Minnesota Opportunity Council</a:t>
            </a:r>
          </a:p>
          <a:p>
            <a:endParaRPr lang="en-US" sz="1800"/>
          </a:p>
          <a:p>
            <a:endParaRPr lang="en-US" sz="1800"/>
          </a:p>
        </p:txBody>
      </p:sp>
      <p:pic>
        <p:nvPicPr>
          <p:cNvPr id="5" name="Picture 4" descr="A logo of a state&#10;&#10;AI-generated content may be incorrect.">
            <a:extLst>
              <a:ext uri="{FF2B5EF4-FFF2-40B4-BE49-F238E27FC236}">
                <a16:creationId xmlns:a16="http://schemas.microsoft.com/office/drawing/2014/main" id="{AEDDF738-FF12-FB44-13A1-0B52C4AAA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28" y="578738"/>
            <a:ext cx="5103494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36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0412BC07-3844-E4C7-F946-16C131FD0E0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604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FC6B4-44A7-523A-7122-9D51B6F41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Methodology:</a:t>
            </a:r>
          </a:p>
        </p:txBody>
      </p:sp>
      <p:graphicFrame>
        <p:nvGraphicFramePr>
          <p:cNvPr id="39" name="Content Placeholder 2">
            <a:extLst>
              <a:ext uri="{FF2B5EF4-FFF2-40B4-BE49-F238E27FC236}">
                <a16:creationId xmlns:a16="http://schemas.microsoft.com/office/drawing/2014/main" id="{4701AD1A-1F62-15B9-F624-27336756012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091625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18309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aph with multiple colored lines&#10;&#10;AI-generated content may be incorrect.">
            <a:extLst>
              <a:ext uri="{FF2B5EF4-FFF2-40B4-BE49-F238E27FC236}">
                <a16:creationId xmlns:a16="http://schemas.microsoft.com/office/drawing/2014/main" id="{23696B48-B146-69DB-534E-EC8FA6982C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230" b="-1"/>
          <a:stretch>
            <a:fillRect/>
          </a:stretch>
        </p:blipFill>
        <p:spPr>
          <a:xfrm>
            <a:off x="1310180" y="891540"/>
            <a:ext cx="9622088" cy="507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24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BA1B37-6020-CB71-C082-2DE6046EC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082"/>
            <a:ext cx="12192000" cy="626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1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E6EFBB-62D9-74DB-4C3B-3158E8E74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B80406-126A-A206-EF01-4808667F4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991842"/>
            <a:ext cx="10134600" cy="481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28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428ADF-960D-5E1E-F60E-278C40179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477" y="1485475"/>
            <a:ext cx="9951041" cy="388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94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1AF0E8-F340-DC08-FF70-A44F383B6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A8387-C119-C616-8335-F2C93CEFA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114" y="891540"/>
            <a:ext cx="10142220" cy="507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73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B29C57-7C27-620F-F310-045445CFF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37DB48-20B6-F572-B1C3-D3FFE3E83D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127" b="-1"/>
          <a:stretch>
            <a:fillRect/>
          </a:stretch>
        </p:blipFill>
        <p:spPr>
          <a:xfrm>
            <a:off x="643467" y="1064297"/>
            <a:ext cx="9240039" cy="4729407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65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4EAF1-72CA-64FC-B0B3-94761A84D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69F533-29F4-AFF0-70B8-616176039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710"/>
            <a:ext cx="12192000" cy="590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51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A134BF-5E09-9E71-8C33-29DFD603F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5611"/>
            <a:ext cx="12192000" cy="626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80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EBC2E2-C4F0-9233-6221-6C24A1DC3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32F347-792C-5CF1-9534-CE0A1A42C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52" y="643467"/>
            <a:ext cx="1046209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27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8551AE-A22C-0CF2-D83B-A50867AD9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EA6407-8247-5D3A-BBCB-17BBC1B34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16364"/>
            <a:ext cx="10905066" cy="542527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9957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071E6F-ECA3-1363-5323-30111EFD3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156472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155FB5-5C03-0303-3BE5-88723E0AAE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427"/>
          <a:stretch>
            <a:fillRect/>
          </a:stretch>
        </p:blipFill>
        <p:spPr>
          <a:xfrm>
            <a:off x="838200" y="704765"/>
            <a:ext cx="10628376" cy="544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57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8D8DCA-7858-7A03-5F5B-FD124F672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Key Takeaways: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E671C-206B-FF78-7114-7FA32697A8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6030" y="963507"/>
            <a:ext cx="6250940" cy="230462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marL="0" indent="0">
              <a:buNone/>
            </a:pPr>
            <a:r>
              <a:rPr lang="en-US" sz="200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Top areas of concern:</a:t>
            </a:r>
          </a:p>
          <a:p>
            <a:pPr lvl="1"/>
            <a:r>
              <a:rPr lang="en-US" sz="200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High cost of living</a:t>
            </a:r>
          </a:p>
          <a:p>
            <a:pPr lvl="1"/>
            <a:r>
              <a:rPr lang="en-US" sz="200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Low wages</a:t>
            </a:r>
          </a:p>
          <a:p>
            <a:pPr lvl="1"/>
            <a:r>
              <a:rPr lang="en-US" sz="200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Lack of affordable housing</a:t>
            </a:r>
          </a:p>
          <a:p>
            <a:pPr lvl="1"/>
            <a:r>
              <a:rPr lang="en-US" sz="200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Lack of employment opportunities</a:t>
            </a:r>
          </a:p>
          <a:p>
            <a:pPr lvl="1"/>
            <a:endParaRPr lang="en-US" sz="200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22F287-619A-C763-6600-ADEB9CAA9E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6030" y="3589866"/>
            <a:ext cx="6250940" cy="230462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/>
              <a:t>Top areas to improve services:</a:t>
            </a:r>
          </a:p>
          <a:p>
            <a:pPr lvl="1"/>
            <a:r>
              <a:rPr lang="en-US" sz="2000"/>
              <a:t>Housing/Homeless services</a:t>
            </a:r>
          </a:p>
          <a:p>
            <a:pPr lvl="1"/>
            <a:r>
              <a:rPr lang="en-US" sz="2000"/>
              <a:t>Affordable housing options</a:t>
            </a:r>
          </a:p>
          <a:p>
            <a:pPr lvl="1"/>
            <a:r>
              <a:rPr lang="en-US" sz="2000"/>
              <a:t>Job training programs</a:t>
            </a:r>
          </a:p>
          <a:p>
            <a:pPr lvl="1"/>
            <a:r>
              <a:rPr lang="en-US" sz="2000"/>
              <a:t>Healthcare services</a:t>
            </a:r>
          </a:p>
          <a:p>
            <a:pPr lvl="1"/>
            <a:r>
              <a:rPr lang="en-US" sz="2000"/>
              <a:t>Educational scholarships</a:t>
            </a:r>
          </a:p>
          <a:p>
            <a:pPr lvl="1"/>
            <a:endParaRPr lang="en-US" sz="2000"/>
          </a:p>
          <a:p>
            <a:pPr lvl="1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76101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86</TotalTime>
  <Words>91</Words>
  <Application>Microsoft Office PowerPoint</Application>
  <PresentationFormat>Widescreen</PresentationFormat>
  <Paragraphs>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2025 Community Needs Assessment</vt:lpstr>
      <vt:lpstr>Methodology: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Takeaways: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Darci Goedtke</dc:creator>
  <cp:lastModifiedBy>Darci Goedtke</cp:lastModifiedBy>
  <cp:revision>22</cp:revision>
  <dcterms:created xsi:type="dcterms:W3CDTF">2025-08-01T20:10:12Z</dcterms:created>
  <dcterms:modified xsi:type="dcterms:W3CDTF">2025-08-04T14:01:25Z</dcterms:modified>
</cp:coreProperties>
</file>